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可畫潮牌楷體-HK" panose="02020500000000000000" charset="-128"/>
      <p:regular r:id="rId13"/>
    </p:embeddedFont>
    <p:embeddedFont>
      <p:font typeface="Glacial Indifference Bold" panose="02020500000000000000" charset="0"/>
      <p:regular r:id="rId14"/>
    </p:embeddedFont>
    <p:embeddedFont>
      <p:font typeface="Grand Cru S Bold" panose="02020500000000000000" charset="0"/>
      <p:regular r:id="rId15"/>
    </p:embeddedFont>
    <p:embeddedFont>
      <p:font typeface="Grand Cru S Ultra-Bold" panose="02020500000000000000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2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Freeform 9"/>
          <p:cNvSpPr/>
          <p:nvPr/>
        </p:nvSpPr>
        <p:spPr>
          <a:xfrm>
            <a:off x="1170071" y="6300963"/>
            <a:ext cx="3017544" cy="2572456"/>
          </a:xfrm>
          <a:custGeom>
            <a:avLst/>
            <a:gdLst/>
            <a:ahLst/>
            <a:cxnLst/>
            <a:rect l="l" t="t" r="r" b="b"/>
            <a:pathLst>
              <a:path w="3017544" h="2572456">
                <a:moveTo>
                  <a:pt x="0" y="0"/>
                </a:moveTo>
                <a:lnTo>
                  <a:pt x="3017544" y="0"/>
                </a:lnTo>
                <a:lnTo>
                  <a:pt x="3017544" y="2572457"/>
                </a:lnTo>
                <a:lnTo>
                  <a:pt x="0" y="2572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0" name="Freeform 10"/>
          <p:cNvSpPr/>
          <p:nvPr/>
        </p:nvSpPr>
        <p:spPr>
          <a:xfrm>
            <a:off x="1170071" y="1028700"/>
            <a:ext cx="2753752" cy="2678650"/>
          </a:xfrm>
          <a:custGeom>
            <a:avLst/>
            <a:gdLst/>
            <a:ahLst/>
            <a:cxnLst/>
            <a:rect l="l" t="t" r="r" b="b"/>
            <a:pathLst>
              <a:path w="2753752" h="2678650">
                <a:moveTo>
                  <a:pt x="0" y="0"/>
                </a:moveTo>
                <a:lnTo>
                  <a:pt x="2753752" y="0"/>
                </a:lnTo>
                <a:lnTo>
                  <a:pt x="2753752" y="2678650"/>
                </a:lnTo>
                <a:lnTo>
                  <a:pt x="0" y="26786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1" name="Freeform 11"/>
          <p:cNvSpPr/>
          <p:nvPr/>
        </p:nvSpPr>
        <p:spPr>
          <a:xfrm>
            <a:off x="13678159" y="1176450"/>
            <a:ext cx="3037571" cy="2711722"/>
          </a:xfrm>
          <a:custGeom>
            <a:avLst/>
            <a:gdLst/>
            <a:ahLst/>
            <a:cxnLst/>
            <a:rect l="l" t="t" r="r" b="b"/>
            <a:pathLst>
              <a:path w="3037571" h="2711722">
                <a:moveTo>
                  <a:pt x="0" y="0"/>
                </a:moveTo>
                <a:lnTo>
                  <a:pt x="3037570" y="0"/>
                </a:lnTo>
                <a:lnTo>
                  <a:pt x="3037570" y="2711722"/>
                </a:lnTo>
                <a:lnTo>
                  <a:pt x="0" y="27117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2" name="Freeform 12"/>
          <p:cNvSpPr/>
          <p:nvPr/>
        </p:nvSpPr>
        <p:spPr>
          <a:xfrm rot="-5400000">
            <a:off x="13796541" y="5986730"/>
            <a:ext cx="2800807" cy="3200922"/>
          </a:xfrm>
          <a:custGeom>
            <a:avLst/>
            <a:gdLst/>
            <a:ahLst/>
            <a:cxnLst/>
            <a:rect l="l" t="t" r="r" b="b"/>
            <a:pathLst>
              <a:path w="2800807" h="3200922">
                <a:moveTo>
                  <a:pt x="0" y="0"/>
                </a:moveTo>
                <a:lnTo>
                  <a:pt x="2800806" y="0"/>
                </a:lnTo>
                <a:lnTo>
                  <a:pt x="2800806" y="3200923"/>
                </a:lnTo>
                <a:lnTo>
                  <a:pt x="0" y="32009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zh-TW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4183338" y="4111995"/>
            <a:ext cx="9921323" cy="17760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04"/>
              </a:lnSpc>
            </a:pPr>
            <a:r>
              <a:rPr lang="en-US" sz="11684" b="1" dirty="0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CASINO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387385" y="2673367"/>
            <a:ext cx="5513231" cy="721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b="1" dirty="0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Group  18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129530" y="7113303"/>
            <a:ext cx="6028939" cy="1109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200" b="1" dirty="0">
                <a:solidFill>
                  <a:srgbClr val="261310"/>
                </a:solidFill>
                <a:latin typeface="Glacial Indifference Bold"/>
                <a:sym typeface="Glacial Indifference Bold"/>
              </a:rPr>
              <a:t>Presented</a:t>
            </a:r>
            <a:r>
              <a:rPr lang="en-US" sz="3199" b="1" dirty="0">
                <a:solidFill>
                  <a:srgbClr val="FFFCF3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 </a:t>
            </a:r>
            <a:r>
              <a:rPr lang="en-US" sz="3199" b="1" dirty="0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by  </a:t>
            </a:r>
          </a:p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sz="3199" b="1" dirty="0" err="1"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李知恆、鄭亦翔、林家甫</a:t>
            </a:r>
            <a:endParaRPr lang="en-US" sz="3199" b="1" dirty="0">
              <a:latin typeface="Glacial Indifference Bold"/>
              <a:ea typeface="Glacial Indifference Bold"/>
              <a:cs typeface="Glacial Indifference Bold"/>
              <a:sym typeface="Glacial Indifference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275544" y="691085"/>
            <a:ext cx="10849005" cy="1387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未來發展或改進方向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264640" y="2307765"/>
            <a:ext cx="15758721" cy="6644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讓多位玩家可以同時進行遊戲</a:t>
            </a: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加入更多賭場遊戲，如：老虎機</a:t>
            </a: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加入排行榜系統</a:t>
            </a: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加入音效</a:t>
            </a: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改善美編設計</a:t>
            </a: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marL="901855" lvl="1" indent="-450928" algn="l">
              <a:lnSpc>
                <a:spcPts val="5848"/>
              </a:lnSpc>
              <a:buAutoNum type="arabicPeriod"/>
            </a:pP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遊戲有很多圖片，會影響使用者的體驗，特</a:t>
            </a:r>
            <a:r>
              <a:rPr lang="zh-TW" altLang="en-US" sz="4177" dirty="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别</a:t>
            </a: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是在玩遊戲的時候，可能會造成加載時間變長，導致遊戲延遲或卡頓</a:t>
            </a:r>
            <a:r>
              <a:rPr lang="en-US" sz="4177" dirty="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。(</a:t>
            </a: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有將遊戲利用ngrok</a:t>
            </a:r>
            <a:r>
              <a:rPr lang="en-US" sz="4177" dirty="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</a:t>
            </a:r>
            <a:r>
              <a:rPr lang="en-US" sz="4177" dirty="0" err="1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發布給我其他朋友玩，他們給我的</a:t>
            </a:r>
            <a:r>
              <a:rPr lang="zh-TW" altLang="en-US" sz="4177" dirty="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建議</a:t>
            </a:r>
            <a:r>
              <a:rPr lang="en-US" sz="4177" dirty="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)</a:t>
            </a:r>
          </a:p>
          <a:p>
            <a:pPr algn="l">
              <a:lnSpc>
                <a:spcPts val="5848"/>
              </a:lnSpc>
            </a:pPr>
            <a:endParaRPr lang="en-US" sz="4177" dirty="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5113733" y="3460972"/>
            <a:ext cx="8060533" cy="36508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Thank</a:t>
            </a:r>
          </a:p>
          <a:p>
            <a:pPr algn="ctr">
              <a:lnSpc>
                <a:spcPts val="13959"/>
              </a:lnSpc>
            </a:pPr>
            <a:r>
              <a:rPr lang="en-US" sz="14100" b="1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442466" y="857250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線上賭場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7040" y="2316516"/>
            <a:ext cx="14233920" cy="6093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簡介:  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百家樂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骰寶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21點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基本介紹：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每個玩家註冊過後，會贈送1000元賭金給大家免費遊玩。賭金會連通四個遊戲，所以在其中一個遊戲把錢輸光之後，切換至另一個遊戲，你一樣會是沒有錢的狀態!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442466" y="978923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遊戲註冊&amp;登入&amp;大廳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027040" y="3320276"/>
            <a:ext cx="14233920" cy="445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關於遊戲的基本知識: 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使用者名稱是PRIMARY KEY，因此名字不能重複。loging page 會自動檢查你的名字是否和先前註冊過的玩家同名。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endParaRPr lang="en-US" sz="3600" u="none" strike="noStrike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資安問題: </a:t>
            </a:r>
          </a:p>
          <a:p>
            <a:pPr algn="l">
              <a:lnSpc>
                <a:spcPts val="5040"/>
              </a:lnSpc>
              <a:spcBef>
                <a:spcPct val="0"/>
              </a:spcBef>
            </a:pPr>
            <a:r>
              <a:rPr lang="en-US" sz="3600" u="none" strike="noStrik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加入HASHED FUNCTION，使用者在註冊密碼時，寫入到資料庫中的密碼非明碼。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50571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553279" y="720364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百家樂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7870" y="1828536"/>
            <a:ext cx="15232260" cy="7004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輸入籌碼，下注你要的選項，手動揭開自己的遊戲牌，依照維基百科的遊戲規則補牌，查看結果。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玩家於遊戲過程中誤觸RELOAD鍵，下注賭金會歸還給遊戲玩家，並結束該回合。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顯示於螢幕上的遊戲按鍵皆有作用，不會有按鍵在不該出現的時機出現的窘境。例如: 將遊戲金額重製為預設值按鍵。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遊戲開始時會在資料庫中讀取玩家上次遊玩剩下的金額，並於每一局結束時，會將遊戲籌碼寫回資料庫中。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275544" y="857250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骰寶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57085" y="2178103"/>
            <a:ext cx="15702215" cy="6897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在任何下注區下注籌碼，或者使用Quick Bet按鍵讓系統幫你隨機下注。下注完成後，點擊Roll the Dice骰骰子並得出結果，依照賠率加減玩家籌碼。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遊戲特色: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不小心在太多區域下注時，可以重整(F5)清空檯面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marL="766340" lvl="1" indent="-383170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防止玩家的籌碼數小於0</a:t>
            </a:r>
          </a:p>
          <a:p>
            <a:pPr marL="766340" lvl="1" indent="-383170" algn="l">
              <a:lnSpc>
                <a:spcPts val="4969"/>
              </a:lnSpc>
              <a:buFont typeface="Arial"/>
              <a:buChar char="•"/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若有玩家直接連到遊戲網頁，會直接導到登入介面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</a:t>
            </a:r>
          </a:p>
          <a:p>
            <a:pPr algn="l">
              <a:lnSpc>
                <a:spcPts val="4969"/>
              </a:lnSpc>
            </a:pPr>
            <a:r>
              <a:rPr lang="en-US" sz="3549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遊戲最一開始時會從資料庫讀取玩家的籌碼並存在SESSION，之後每次骰骰子會從SESSION讀取玩家的籌碼，依照賠率得出結果後，將玩家籌碼寫回資料庫。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37295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520472" y="438123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71012" y="1141412"/>
            <a:ext cx="15960923" cy="7642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</a:t>
            </a:r>
          </a:p>
          <a:p>
            <a:pPr marL="777240" lvl="1" indent="-388620" algn="just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初始化資料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遊戲頁面載入時，從伺服器獲取玩家的名稱和剩餘籌碼，並顯示於頁面。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玩家籌碼的最大下注額會設定到下注金額輸入框的 max 屬性。</a:t>
            </a:r>
          </a:p>
          <a:p>
            <a:pPr marL="777240" lvl="1" indent="-388620" algn="just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下注設定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玩家可以選擇下注類型（紅色、黑色、單數、雙數、大、小、指定數字）。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如果選擇「指定數字」下注，會顯示所有的數字按鈕，供玩家選擇具體的號碼。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確認下注類型與金額後，觸發輪盤旋轉。</a:t>
            </a:r>
          </a:p>
          <a:p>
            <a:pPr marL="777240" lvl="1" indent="-388620" algn="just">
              <a:lnSpc>
                <a:spcPts val="5040"/>
              </a:lnSpc>
              <a:buAutoNum type="arabicPeriod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輪盤旋轉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模擬輪盤旋轉，計算隨機旋轉角度，並啟動畫面效果。</a:t>
            </a:r>
          </a:p>
          <a:p>
            <a:pPr marL="1554480" lvl="2" indent="-518160" algn="just">
              <a:lnSpc>
                <a:spcPts val="5040"/>
              </a:lnSpc>
              <a:buFont typeface="Arial"/>
              <a:buChar char="⚬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輪盤停止後，確定落點的號碼及其顏色。</a:t>
            </a:r>
          </a:p>
          <a:p>
            <a:pPr algn="just">
              <a:lnSpc>
                <a:spcPts val="5040"/>
              </a:lnSpc>
              <a:spcBef>
                <a:spcPct val="0"/>
              </a:spcBef>
            </a:pPr>
            <a:endParaRPr lang="en-US" sz="360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37295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371761" y="452262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輪盤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63790" y="1763590"/>
            <a:ext cx="15360420" cy="800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4.判定結果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根據下注類型，檢查是否中獎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顯示結果於頁面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5.發放獎金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計算賠率，根據下注類型決定玩家的獎金：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指定數字：賠率 35 倍。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其他類型：賠率 2 倍。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更新玩家的籌碼數量，並將結果傳送至伺服器。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6.防呆機制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確保玩家不能下注超過自身餘額或負數。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確保遊戲按鍵在適當的時機出現，例如在還沒選擇下注方式前，下注按鍵不會啟用。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7.資料儲存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每回合結束時，伺服器將玩家的籌碼數量更新到資料庫，保存玩家的遊戲進度。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     以及儲存每次的遊玩結果到roulette_bet table</a:t>
            </a:r>
          </a:p>
          <a:p>
            <a:pPr algn="l">
              <a:lnSpc>
                <a:spcPts val="4200"/>
              </a:lnSpc>
            </a:pPr>
            <a:endParaRPr lang="en-US" sz="3000">
              <a:solidFill>
                <a:srgbClr val="261310"/>
              </a:solidFill>
              <a:latin typeface="可畫潮牌楷體-HK"/>
              <a:ea typeface="可畫潮牌楷體-HK"/>
              <a:cs typeface="可畫潮牌楷體-HK"/>
              <a:sym typeface="可畫潮牌楷體-H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269040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86017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3275544" y="691031"/>
            <a:ext cx="10849005" cy="1387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21點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27870" y="2263582"/>
            <a:ext cx="15232260" cy="636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遊戲流程: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輸入籌碼，選擇是否要繼續補牌、下注，依照維基百科的遊戲規則補牌，查看結果。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防呆機制: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玩家於遊戲過程中誤觸RELOAD鍵，下注賭金會歸還給遊戲玩家，並結束該回合。</a:t>
            </a:r>
          </a:p>
          <a:p>
            <a:pPr marL="777240" lvl="1" indent="-388620" algn="l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顯示於螢幕上的遊戲按鍵皆有作用，不會有按鍵在不該出現的時機出現的窘境。例如: 將遊戲金額重製為預設值按鍵。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遊戲運作機制:  </a:t>
            </a:r>
          </a:p>
          <a:p>
            <a:pPr algn="l">
              <a:lnSpc>
                <a:spcPts val="5040"/>
              </a:lnSpc>
            </a:pPr>
            <a:r>
              <a:rPr lang="en-US" sz="3600">
                <a:solidFill>
                  <a:srgbClr val="261310"/>
                </a:solidFill>
                <a:latin typeface="可畫潮牌楷體-HK"/>
                <a:ea typeface="可畫潮牌楷體-HK"/>
                <a:cs typeface="可畫潮牌楷體-HK"/>
                <a:sym typeface="可畫潮牌楷體-HK"/>
              </a:rPr>
              <a:t>遊戲開始時會在資料庫中讀取玩家上次遊玩剩下的金額，並於每一局結束時，會將遊戲籌碼寫回資料庫中。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1723" y="379852"/>
            <a:ext cx="17404553" cy="9527296"/>
            <a:chOff x="0" y="0"/>
            <a:chExt cx="23206071" cy="12703061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23206071" cy="12703061"/>
              <a:chOff x="0" y="0"/>
              <a:chExt cx="4596479" cy="2516124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596479" cy="2516124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516124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436706"/>
                    </a:lnTo>
                    <a:cubicBezTo>
                      <a:pt x="43699" y="2436706"/>
                      <a:pt x="79418" y="2472045"/>
                      <a:pt x="79418" y="2516124"/>
                    </a:cubicBezTo>
                    <a:lnTo>
                      <a:pt x="4517061" y="2516124"/>
                    </a:lnTo>
                    <a:cubicBezTo>
                      <a:pt x="4517061" y="2472425"/>
                      <a:pt x="4552400" y="2436706"/>
                      <a:pt x="4596479" y="2436706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38100" y="-9525"/>
                <a:ext cx="4520279" cy="248754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70293" y="192716"/>
              <a:ext cx="22836362" cy="12317628"/>
              <a:chOff x="0" y="0"/>
              <a:chExt cx="4596479" cy="2479279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596479" cy="2479279"/>
              </a:xfrm>
              <a:custGeom>
                <a:avLst/>
                <a:gdLst/>
                <a:ahLst/>
                <a:cxnLst/>
                <a:rect l="l" t="t" r="r" b="b"/>
                <a:pathLst>
                  <a:path w="4596479" h="2479279">
                    <a:moveTo>
                      <a:pt x="45170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2399861"/>
                    </a:lnTo>
                    <a:cubicBezTo>
                      <a:pt x="43699" y="2399861"/>
                      <a:pt x="79418" y="2435200"/>
                      <a:pt x="79418" y="2479279"/>
                    </a:cubicBezTo>
                    <a:lnTo>
                      <a:pt x="4517061" y="2479279"/>
                    </a:lnTo>
                    <a:cubicBezTo>
                      <a:pt x="4517061" y="2435580"/>
                      <a:pt x="4552400" y="2399861"/>
                      <a:pt x="4596479" y="2399861"/>
                    </a:cubicBezTo>
                    <a:lnTo>
                      <a:pt x="4596479" y="79418"/>
                    </a:lnTo>
                    <a:cubicBezTo>
                      <a:pt x="4552780" y="79418"/>
                      <a:pt x="4517061" y="44079"/>
                      <a:pt x="45170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  <p:txBody>
              <a:bodyPr/>
              <a:lstStyle/>
              <a:p>
                <a:endParaRPr lang="zh-TW" alt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38100" y="-9525"/>
                <a:ext cx="4520279" cy="2450704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9" name="TextBox 9"/>
          <p:cNvSpPr txBox="1"/>
          <p:nvPr/>
        </p:nvSpPr>
        <p:spPr>
          <a:xfrm>
            <a:off x="5113733" y="3467445"/>
            <a:ext cx="8060533" cy="1879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959"/>
              </a:lnSpc>
            </a:pPr>
            <a:r>
              <a:rPr lang="en-US" sz="14100" b="1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99366" y="6291626"/>
            <a:ext cx="11289267" cy="8211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b="1">
                <a:solidFill>
                  <a:srgbClr val="261310"/>
                </a:solidFill>
                <a:latin typeface="Glacial Indifference Bold"/>
                <a:ea typeface="Glacial Indifference Bold"/>
                <a:cs typeface="Glacial Indifference Bold"/>
                <a:sym typeface="Glacial Indifference Bold"/>
              </a:rPr>
              <a:t>Do you have any questions?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349</Words>
  <Application>Microsoft Office PowerPoint</Application>
  <PresentationFormat>自訂</PresentationFormat>
  <Paragraphs>82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8" baseType="lpstr">
      <vt:lpstr>Grand Cru S Ultra-Bold</vt:lpstr>
      <vt:lpstr>Grand Cru S Bold</vt:lpstr>
      <vt:lpstr>Glacial Indifference Bold</vt:lpstr>
      <vt:lpstr>可畫潮牌楷體-HK</vt:lpstr>
      <vt:lpstr>Arial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programming</dc:title>
  <cp:lastModifiedBy>家甫 林</cp:lastModifiedBy>
  <cp:revision>3</cp:revision>
  <dcterms:created xsi:type="dcterms:W3CDTF">2006-08-16T00:00:00Z</dcterms:created>
  <dcterms:modified xsi:type="dcterms:W3CDTF">2024-12-13T07:42:54Z</dcterms:modified>
  <dc:identifier>DAGY-HMSUvY</dc:identifier>
</cp:coreProperties>
</file>